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2.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3.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handoutMasterIdLst>
    <p:handoutMasterId r:id="rId42"/>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99" r:id="rId15"/>
    <p:sldId id="298" r:id="rId16"/>
    <p:sldId id="300" r:id="rId17"/>
    <p:sldId id="301" r:id="rId18"/>
    <p:sldId id="309" r:id="rId19"/>
    <p:sldId id="306" r:id="rId20"/>
    <p:sldId id="307" r:id="rId21"/>
    <p:sldId id="308" r:id="rId22"/>
    <p:sldId id="273" r:id="rId23"/>
    <p:sldId id="274" r:id="rId24"/>
    <p:sldId id="275" r:id="rId25"/>
    <p:sldId id="291" r:id="rId26"/>
    <p:sldId id="294" r:id="rId27"/>
    <p:sldId id="303" r:id="rId28"/>
    <p:sldId id="305" r:id="rId29"/>
    <p:sldId id="304" r:id="rId30"/>
    <p:sldId id="264" r:id="rId31"/>
    <p:sldId id="289" r:id="rId32"/>
    <p:sldId id="265" r:id="rId33"/>
    <p:sldId id="268" r:id="rId34"/>
    <p:sldId id="287" r:id="rId35"/>
    <p:sldId id="272" r:id="rId36"/>
    <p:sldId id="293" r:id="rId37"/>
    <p:sldId id="296" r:id="rId38"/>
    <p:sldId id="297" r:id="rId39"/>
    <p:sldId id="310" r:id="rId4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82847" autoAdjust="0"/>
  </p:normalViewPr>
  <p:slideViewPr>
    <p:cSldViewPr>
      <p:cViewPr varScale="1">
        <p:scale>
          <a:sx n="94" d="100"/>
          <a:sy n="94" d="100"/>
        </p:scale>
        <p:origin x="2046" y="84"/>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3" Type="http://schemas.openxmlformats.org/officeDocument/2006/relationships/themeOverride" Target="../theme/themeOverride1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11.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smooth val="0"/>
        <c:axId val="316101600"/>
        <c:axId val="316101992"/>
      </c:lineChart>
      <c:catAx>
        <c:axId val="316101600"/>
        <c:scaling>
          <c:orientation val="minMax"/>
        </c:scaling>
        <c:delete val="0"/>
        <c:axPos val="b"/>
        <c:title>
          <c:tx>
            <c:rich>
              <a:bodyPr/>
              <a:lstStyle/>
              <a:p>
                <a:pPr>
                  <a:defRPr sz="2000"/>
                </a:pPr>
                <a:r>
                  <a:rPr lang="en-US" altLang="ja-JP" sz="2000"/>
                  <a:t>Term</a:t>
                </a:r>
                <a:endParaRPr lang="ja-JP" altLang="en-US" sz="2000"/>
              </a:p>
            </c:rich>
          </c:tx>
          <c:overlay val="0"/>
        </c:title>
        <c:majorTickMark val="out"/>
        <c:minorTickMark val="none"/>
        <c:tickLblPos val="nextTo"/>
        <c:crossAx val="316101992"/>
        <c:crosses val="autoZero"/>
        <c:auto val="1"/>
        <c:lblAlgn val="ctr"/>
        <c:lblOffset val="100"/>
        <c:tickLblSkip val="10"/>
        <c:tickMarkSkip val="10"/>
        <c:noMultiLvlLbl val="0"/>
      </c:catAx>
      <c:valAx>
        <c:axId val="316101992"/>
        <c:scaling>
          <c:orientation val="minMax"/>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316101600"/>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smooth val="0"/>
        <c:axId val="357432320"/>
        <c:axId val="357432712"/>
      </c:lineChart>
      <c:catAx>
        <c:axId val="35743232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357432712"/>
        <c:crosses val="autoZero"/>
        <c:auto val="1"/>
        <c:lblAlgn val="ctr"/>
        <c:lblOffset val="100"/>
        <c:tickLblSkip val="10"/>
        <c:tickMarkSkip val="10"/>
        <c:noMultiLvlLbl val="0"/>
      </c:catAx>
      <c:valAx>
        <c:axId val="35743271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357432320"/>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xPr>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endParaRPr lang="ja-JP"/>
        </a:p>
      </c:tx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smooth val="0"/>
        <c:axId val="365886360"/>
        <c:axId val="365887144"/>
      </c:lineChart>
      <c:catAx>
        <c:axId val="365886360"/>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65887144"/>
        <c:crosses val="autoZero"/>
        <c:auto val="1"/>
        <c:lblAlgn val="ctr"/>
        <c:lblOffset val="100"/>
        <c:noMultiLvlLbl val="0"/>
      </c:catAx>
      <c:valAx>
        <c:axId val="3658871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ja-JP" sz="2000"/>
                  <a:t>エージェント数</a:t>
                </a:r>
              </a:p>
            </c:rich>
          </c:tx>
          <c:layout/>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ja-JP"/>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36588636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4">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smooth val="0"/>
        <c:axId val="314578200"/>
        <c:axId val="314578592"/>
      </c:lineChart>
      <c:catAx>
        <c:axId val="314578200"/>
        <c:scaling>
          <c:orientation val="minMax"/>
        </c:scaling>
        <c:delete val="0"/>
        <c:axPos val="b"/>
        <c:title>
          <c:tx>
            <c:rich>
              <a:bodyPr/>
              <a:lstStyle/>
              <a:p>
                <a:pPr>
                  <a:defRPr sz="2000"/>
                </a:pPr>
                <a:r>
                  <a:rPr lang="en-US" altLang="ja-JP" sz="2000"/>
                  <a:t>Term</a:t>
                </a:r>
                <a:endParaRPr lang="ja-JP" altLang="en-US" sz="2000"/>
              </a:p>
            </c:rich>
          </c:tx>
          <c:overlay val="0"/>
        </c:title>
        <c:numFmt formatCode="General" sourceLinked="1"/>
        <c:majorTickMark val="out"/>
        <c:minorTickMark val="none"/>
        <c:tickLblPos val="nextTo"/>
        <c:crossAx val="314578592"/>
        <c:crosses val="autoZero"/>
        <c:auto val="1"/>
        <c:lblAlgn val="ctr"/>
        <c:lblOffset val="100"/>
        <c:tickLblSkip val="10"/>
        <c:tickMarkSkip val="10"/>
        <c:noMultiLvlLbl val="0"/>
      </c:catAx>
      <c:valAx>
        <c:axId val="31457859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314578200"/>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smooth val="0"/>
        <c:axId val="314579376"/>
        <c:axId val="314579768"/>
      </c:lineChart>
      <c:catAx>
        <c:axId val="314579376"/>
        <c:scaling>
          <c:orientation val="minMax"/>
        </c:scaling>
        <c:delete val="0"/>
        <c:axPos val="b"/>
        <c:title>
          <c:tx>
            <c:rich>
              <a:bodyPr/>
              <a:lstStyle/>
              <a:p>
                <a:pPr>
                  <a:defRPr sz="2000"/>
                </a:pPr>
                <a:r>
                  <a:rPr lang="en-US" altLang="ja-JP" sz="2000"/>
                  <a:t>Term</a:t>
                </a:r>
                <a:endParaRPr lang="ja-JP" altLang="en-US" sz="2000"/>
              </a:p>
            </c:rich>
          </c:tx>
          <c:overlay val="0"/>
        </c:title>
        <c:majorTickMark val="out"/>
        <c:minorTickMark val="none"/>
        <c:tickLblPos val="nextTo"/>
        <c:crossAx val="314579768"/>
        <c:crosses val="autoZero"/>
        <c:auto val="1"/>
        <c:lblAlgn val="ctr"/>
        <c:lblOffset val="100"/>
        <c:tickLblSkip val="10"/>
        <c:tickMarkSkip val="10"/>
        <c:noMultiLvlLbl val="0"/>
      </c:catAx>
      <c:valAx>
        <c:axId val="314579768"/>
        <c:scaling>
          <c:orientation val="minMax"/>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314579376"/>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smooth val="0"/>
        <c:axId val="314580552"/>
        <c:axId val="314580944"/>
      </c:lineChart>
      <c:catAx>
        <c:axId val="314580552"/>
        <c:scaling>
          <c:orientation val="minMax"/>
        </c:scaling>
        <c:delete val="0"/>
        <c:axPos val="b"/>
        <c:title>
          <c:tx>
            <c:rich>
              <a:bodyPr/>
              <a:lstStyle/>
              <a:p>
                <a:pPr>
                  <a:defRPr sz="2000"/>
                </a:pPr>
                <a:r>
                  <a:rPr lang="en-US" altLang="ja-JP" sz="2000"/>
                  <a:t>Term</a:t>
                </a:r>
              </a:p>
            </c:rich>
          </c:tx>
          <c:overlay val="0"/>
        </c:title>
        <c:majorTickMark val="out"/>
        <c:minorTickMark val="none"/>
        <c:tickLblPos val="nextTo"/>
        <c:crossAx val="314580944"/>
        <c:crosses val="autoZero"/>
        <c:auto val="1"/>
        <c:lblAlgn val="ctr"/>
        <c:lblOffset val="100"/>
        <c:tickLblSkip val="10"/>
        <c:tickMarkSkip val="10"/>
        <c:noMultiLvlLbl val="0"/>
      </c:catAx>
      <c:valAx>
        <c:axId val="314580944"/>
        <c:scaling>
          <c:orientation val="minMax"/>
        </c:scaling>
        <c:delete val="0"/>
        <c:axPos val="l"/>
        <c:majorGridlines/>
        <c:title>
          <c:tx>
            <c:rich>
              <a:bodyPr rot="-5400000" vert="horz"/>
              <a:lstStyle/>
              <a:p>
                <a:pPr>
                  <a:defRPr sz="2000"/>
                </a:pPr>
                <a:r>
                  <a:rPr lang="en-US" altLang="ja-JP" sz="2000"/>
                  <a:t>Agent</a:t>
                </a:r>
              </a:p>
            </c:rich>
          </c:tx>
          <c:overlay val="0"/>
        </c:title>
        <c:numFmt formatCode="General" sourceLinked="1"/>
        <c:majorTickMark val="out"/>
        <c:minorTickMark val="none"/>
        <c:tickLblPos val="nextTo"/>
        <c:crossAx val="314580552"/>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smooth val="0"/>
        <c:axId val="319098768"/>
        <c:axId val="319099160"/>
      </c:lineChart>
      <c:catAx>
        <c:axId val="319098768"/>
        <c:scaling>
          <c:orientation val="minMax"/>
        </c:scaling>
        <c:delete val="0"/>
        <c:axPos val="b"/>
        <c:title>
          <c:tx>
            <c:rich>
              <a:bodyPr/>
              <a:lstStyle/>
              <a:p>
                <a:pPr>
                  <a:defRPr sz="2000"/>
                </a:pPr>
                <a:r>
                  <a:rPr lang="en-US" altLang="ja-JP" sz="2000"/>
                  <a:t>Term</a:t>
                </a:r>
                <a:endParaRPr lang="ja-JP" altLang="en-US" sz="2000"/>
              </a:p>
            </c:rich>
          </c:tx>
          <c:overlay val="0"/>
        </c:title>
        <c:majorTickMark val="out"/>
        <c:minorTickMark val="none"/>
        <c:tickLblPos val="nextTo"/>
        <c:crossAx val="319099160"/>
        <c:crosses val="autoZero"/>
        <c:auto val="1"/>
        <c:lblAlgn val="ctr"/>
        <c:lblOffset val="100"/>
        <c:tickLblSkip val="10"/>
        <c:tickMarkSkip val="10"/>
        <c:noMultiLvlLbl val="0"/>
      </c:catAx>
      <c:valAx>
        <c:axId val="319099160"/>
        <c:scaling>
          <c:orientation val="minMax"/>
          <c:max val="1000"/>
        </c:scaling>
        <c:delete val="0"/>
        <c:axPos val="l"/>
        <c:majorGridlines/>
        <c:title>
          <c:tx>
            <c:rich>
              <a:bodyPr rot="-5400000" vert="horz"/>
              <a:lstStyle/>
              <a:p>
                <a:pPr>
                  <a:defRPr sz="2000"/>
                </a:pPr>
                <a:r>
                  <a:rPr lang="en-US" altLang="ja-JP" sz="2000"/>
                  <a:t>Agent</a:t>
                </a:r>
              </a:p>
            </c:rich>
          </c:tx>
          <c:overlay val="0"/>
        </c:title>
        <c:numFmt formatCode="General" sourceLinked="1"/>
        <c:majorTickMark val="out"/>
        <c:minorTickMark val="none"/>
        <c:tickLblPos val="nextTo"/>
        <c:crossAx val="319098768"/>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smooth val="0"/>
        <c:axId val="357429184"/>
        <c:axId val="357429576"/>
      </c:lineChart>
      <c:catAx>
        <c:axId val="357429184"/>
        <c:scaling>
          <c:orientation val="minMax"/>
        </c:scaling>
        <c:delete val="0"/>
        <c:axPos val="b"/>
        <c:title>
          <c:tx>
            <c:rich>
              <a:bodyPr/>
              <a:lstStyle/>
              <a:p>
                <a:pPr>
                  <a:defRPr sz="2000"/>
                </a:pPr>
                <a:r>
                  <a:rPr lang="en-US" altLang="ja-JP" sz="2000"/>
                  <a:t>Term</a:t>
                </a:r>
                <a:endParaRPr lang="ja-JP" altLang="en-US" sz="2000"/>
              </a:p>
            </c:rich>
          </c:tx>
          <c:overlay val="0"/>
        </c:title>
        <c:majorTickMark val="out"/>
        <c:minorTickMark val="none"/>
        <c:tickLblPos val="nextTo"/>
        <c:crossAx val="357429576"/>
        <c:crosses val="autoZero"/>
        <c:auto val="1"/>
        <c:lblAlgn val="ctr"/>
        <c:lblOffset val="100"/>
        <c:tickLblSkip val="10"/>
        <c:tickMarkSkip val="10"/>
        <c:noMultiLvlLbl val="0"/>
      </c:catAx>
      <c:valAx>
        <c:axId val="357429576"/>
        <c:scaling>
          <c:orientation val="minMax"/>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357429184"/>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smooth val="0"/>
        <c:axId val="255186296"/>
        <c:axId val="256253736"/>
      </c:lineChart>
      <c:catAx>
        <c:axId val="255186296"/>
        <c:scaling>
          <c:orientation val="minMax"/>
        </c:scaling>
        <c:delete val="0"/>
        <c:axPos val="b"/>
        <c:title>
          <c:tx>
            <c:rich>
              <a:bodyPr/>
              <a:lstStyle/>
              <a:p>
                <a:pPr>
                  <a:defRPr sz="2000"/>
                </a:pPr>
                <a:r>
                  <a:rPr lang="en-US" altLang="ja-JP" sz="2000"/>
                  <a:t>Term</a:t>
                </a:r>
              </a:p>
            </c:rich>
          </c:tx>
          <c:overlay val="0"/>
        </c:title>
        <c:majorTickMark val="out"/>
        <c:minorTickMark val="none"/>
        <c:tickLblPos val="nextTo"/>
        <c:crossAx val="256253736"/>
        <c:crosses val="autoZero"/>
        <c:auto val="1"/>
        <c:lblAlgn val="ctr"/>
        <c:lblOffset val="100"/>
        <c:tickLblSkip val="10"/>
        <c:tickMarkSkip val="10"/>
        <c:noMultiLvlLbl val="0"/>
      </c:catAx>
      <c:valAx>
        <c:axId val="256253736"/>
        <c:scaling>
          <c:orientation val="minMax"/>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255186296"/>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smooth val="0"/>
        <c:axId val="357429968"/>
        <c:axId val="357430360"/>
      </c:lineChart>
      <c:catAx>
        <c:axId val="357429968"/>
        <c:scaling>
          <c:orientation val="minMax"/>
        </c:scaling>
        <c:delete val="0"/>
        <c:axPos val="b"/>
        <c:title>
          <c:tx>
            <c:rich>
              <a:bodyPr/>
              <a:lstStyle/>
              <a:p>
                <a:pPr>
                  <a:defRPr sz="2000"/>
                </a:pPr>
                <a:r>
                  <a:rPr lang="en-US" altLang="ja-JP" sz="2000"/>
                  <a:t>Term</a:t>
                </a:r>
                <a:endParaRPr lang="ja-JP" altLang="en-US" sz="2000"/>
              </a:p>
            </c:rich>
          </c:tx>
          <c:overlay val="0"/>
        </c:title>
        <c:numFmt formatCode="General" sourceLinked="1"/>
        <c:majorTickMark val="out"/>
        <c:minorTickMark val="none"/>
        <c:tickLblPos val="nextTo"/>
        <c:crossAx val="357430360"/>
        <c:crosses val="autoZero"/>
        <c:auto val="1"/>
        <c:lblAlgn val="ctr"/>
        <c:lblOffset val="100"/>
        <c:tickLblSkip val="10"/>
        <c:tickMarkSkip val="10"/>
        <c:noMultiLvlLbl val="0"/>
      </c:catAx>
      <c:valAx>
        <c:axId val="357430360"/>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overlay val="0"/>
        </c:title>
        <c:numFmt formatCode="General" sourceLinked="1"/>
        <c:majorTickMark val="out"/>
        <c:minorTickMark val="none"/>
        <c:tickLblPos val="nextTo"/>
        <c:crossAx val="357429968"/>
        <c:crosses val="autoZero"/>
        <c:crossBetween val="between"/>
      </c:valAx>
    </c:plotArea>
    <c:legend>
      <c:legendPos val="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smooth val="0"/>
        <c:axId val="357431144"/>
        <c:axId val="357431536"/>
      </c:lineChart>
      <c:catAx>
        <c:axId val="35743114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357431536"/>
        <c:crosses val="autoZero"/>
        <c:auto val="1"/>
        <c:lblAlgn val="ctr"/>
        <c:lblOffset val="100"/>
        <c:tickLblSkip val="10"/>
        <c:tickMarkSkip val="10"/>
        <c:noMultiLvlLbl val="0"/>
      </c:catAx>
      <c:valAx>
        <c:axId val="35743153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35743114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2014/1/22</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2014/1/22</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30</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2014/1/22</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2014/1/22</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lang="ja-JP" altLang="en-US" sz="3200" dirty="0"/>
              <a:t>抗原</a:t>
            </a:r>
            <a:r>
              <a:rPr lang="ja-JP" altLang="en-US" sz="3200" dirty="0" smtClean="0"/>
              <a:t>抗体反応を表現する</a:t>
            </a:r>
            <a:r>
              <a:rPr kumimoji="1" lang="ja-JP" altLang="en-US" sz="3200" dirty="0" smtClean="0"/>
              <a:t>電子タグを持つ</a:t>
            </a:r>
            <a:r>
              <a:rPr kumimoji="1" lang="en-US" altLang="ja-JP" sz="3200" dirty="0" smtClean="0"/>
              <a:t>Agent Based Epidemic Model</a:t>
            </a:r>
            <a:endParaRPr kumimoji="1" lang="ja-JP" altLang="en-US" sz="32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74528509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32046396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07482825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9708531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58476959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11179519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ウイルスは、他の生物の細胞を利用して、自己を複製する。たんぱく質の殻の中に核酸が入った構造で、細胞は持たない。遺伝子を持つ。</a:t>
            </a:r>
            <a:endParaRPr kumimoji="1" lang="en-US" altLang="ja-JP" dirty="0" smtClean="0"/>
          </a:p>
          <a:p>
            <a:r>
              <a:rPr lang="ja-JP" altLang="en-US" dirty="0" smtClean="0"/>
              <a:t>細菌は、細胞膜を持つ原核生物。原核生物は、細胞核を持たない。</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490893336"/>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r>
              <a:rPr lang="ja-JP" altLang="en-US" dirty="0"/>
              <a:t>　</a:t>
            </a:r>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　</a:t>
            </a:r>
            <a:r>
              <a:rPr lang="en-US" altLang="ja-JP" dirty="0" smtClean="0"/>
              <a:t>Stochastic</a:t>
            </a:r>
            <a:r>
              <a:rPr lang="ja-JP" altLang="en-US" dirty="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pPr lvl="1"/>
            <a:r>
              <a:rPr lang="ja-JP" altLang="en-US" dirty="0"/>
              <a:t>抗原と</a:t>
            </a:r>
            <a:r>
              <a:rPr lang="ja-JP" altLang="en-US" dirty="0" smtClean="0"/>
              <a:t>は通常、細菌やウイルス、注射などで体内に入るたんぱく質のこと</a:t>
            </a:r>
            <a:endParaRPr lang="en-US" altLang="ja-JP" dirty="0" smtClean="0"/>
          </a:p>
          <a:p>
            <a:pPr lvl="1"/>
            <a:r>
              <a:rPr lang="ja-JP" altLang="en-US" dirty="0"/>
              <a:t>抗体と</a:t>
            </a:r>
            <a:r>
              <a:rPr lang="ja-JP" altLang="en-US" dirty="0" smtClean="0"/>
              <a:t>は主に血液中や体液中に存在し、体内に侵入してきた細菌・ウイルスなどの微生物や、微生物に感染した細胞を抗原として認識して結合する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3863</TotalTime>
  <Words>940</Words>
  <Application>Microsoft Office PowerPoint</Application>
  <PresentationFormat>画面に合わせる (4:3)</PresentationFormat>
  <Paragraphs>181</Paragraphs>
  <Slides>39</Slides>
  <Notes>23</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39</vt:i4>
      </vt:variant>
    </vt:vector>
  </HeadingPairs>
  <TitlesOfParts>
    <vt:vector size="43" baseType="lpstr">
      <vt:lpstr>ＭＳ Ｐゴシック</vt:lpstr>
      <vt:lpstr>Arial</vt:lpstr>
      <vt:lpstr>Calibri</vt: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免疫の喪失</vt:lpstr>
      <vt:lpstr>ハミング距離</vt:lpstr>
      <vt:lpstr>（（（細菌・ウイルス</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植田尚克</cp:lastModifiedBy>
  <cp:revision>140</cp:revision>
  <cp:lastPrinted>2013-12-28T01:55:06Z</cp:lastPrinted>
  <dcterms:created xsi:type="dcterms:W3CDTF">2013-12-17T00:35:00Z</dcterms:created>
  <dcterms:modified xsi:type="dcterms:W3CDTF">2014-01-22T10:56:08Z</dcterms:modified>
</cp:coreProperties>
</file>

<file path=docProps/thumbnail.jpeg>
</file>